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7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32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C6057-9610-4211-AFFB-5B895E532BD4}" type="datetimeFigureOut">
              <a:rPr lang="ru-RU" smtClean="0"/>
              <a:t>25.03.2019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E5C9D-67F5-4F01-A95C-10103B32A853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toe@pgups.r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 idx="4294967295"/>
          </p:nvPr>
        </p:nvSpPr>
        <p:spPr>
          <a:xfrm>
            <a:off x="1682887" y="1564191"/>
            <a:ext cx="7266086" cy="1277955"/>
          </a:xfrm>
        </p:spPr>
        <p:txBody>
          <a:bodyPr>
            <a:noAutofit/>
          </a:bodyPr>
          <a:lstStyle/>
          <a:p>
            <a:r>
              <a:rPr lang="ru-RU" sz="2800" b="1" dirty="0" smtClean="0">
                <a:latin typeface="Times New Roman" pitchFamily="18" charset="0"/>
                <a:cs typeface="Times New Roman" pitchFamily="18" charset="0"/>
              </a:rPr>
              <a:t>Кафедра</a:t>
            </a:r>
            <a:br>
              <a:rPr lang="ru-RU" sz="28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ru-RU" sz="3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«Электротехника и теплоэнергетика»</a:t>
            </a:r>
            <a:endParaRPr lang="ru-RU" sz="32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3926" y="179343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665108" y="325395"/>
            <a:ext cx="75581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solidFill>
                  <a:schemeClr val="bg1"/>
                </a:solidFill>
              </a:rPr>
              <a:t>Петербургский государственный университет путей сообщения </a:t>
            </a:r>
          </a:p>
          <a:p>
            <a:pPr algn="ctr"/>
            <a:r>
              <a:rPr lang="ru-RU" sz="1600" dirty="0" smtClean="0">
                <a:solidFill>
                  <a:schemeClr val="bg1"/>
                </a:solidFill>
              </a:rPr>
              <a:t>Императора Александра I</a:t>
            </a:r>
          </a:p>
          <a:p>
            <a:pPr algn="ctr"/>
            <a:r>
              <a:rPr lang="ru-RU" sz="1600" dirty="0" smtClean="0">
                <a:solidFill>
                  <a:schemeClr val="bg1"/>
                </a:solidFill>
              </a:rPr>
              <a:t>Факультет "Транспортные и энергетические системы"</a:t>
            </a:r>
            <a:endParaRPr lang="ru-RU" sz="1600" dirty="0">
              <a:solidFill>
                <a:schemeClr val="bg1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440" y="1274733"/>
            <a:ext cx="1460520" cy="146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3006250"/>
            <a:ext cx="8559041" cy="322641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873" y="192225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Прямоугольник 3"/>
          <p:cNvSpPr/>
          <p:nvPr/>
        </p:nvSpPr>
        <p:spPr>
          <a:xfrm>
            <a:off x="2782863" y="434934"/>
            <a:ext cx="39129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КОНТАКТНАЯ ИНФОРМАЦИЯ</a:t>
            </a:r>
            <a:endParaRPr lang="ru-RU" sz="2000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57213" y="1676376"/>
            <a:ext cx="71565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/>
              <a:t>Адрес:</a:t>
            </a:r>
          </a:p>
          <a:p>
            <a:pPr algn="ctr"/>
            <a:r>
              <a:rPr lang="ru-RU" dirty="0" smtClean="0"/>
              <a:t>Россия, Санкт- Петербург</a:t>
            </a:r>
          </a:p>
          <a:p>
            <a:pPr algn="ctr"/>
            <a:r>
              <a:rPr lang="ru-RU" dirty="0" smtClean="0"/>
              <a:t> 190031, СПб., Московский пр., д. 9,</a:t>
            </a:r>
          </a:p>
          <a:p>
            <a:pPr algn="ctr"/>
            <a:r>
              <a:rPr lang="ru-RU" dirty="0" smtClean="0"/>
              <a:t>6-й корпус ПГУПС,</a:t>
            </a:r>
          </a:p>
          <a:p>
            <a:pPr algn="ctr"/>
            <a:r>
              <a:rPr lang="ru-RU" dirty="0" smtClean="0"/>
              <a:t>Ауд. 6-204</a:t>
            </a:r>
            <a:r>
              <a:rPr lang="en-US" smtClean="0"/>
              <a:t>; 6-205</a:t>
            </a:r>
            <a:r>
              <a:rPr lang="ru-RU" smtClean="0"/>
              <a:t> </a:t>
            </a:r>
            <a:endParaRPr lang="ru-RU" dirty="0" smtClean="0"/>
          </a:p>
          <a:p>
            <a:pPr algn="ctr"/>
            <a:endParaRPr lang="ru-RU" dirty="0" smtClean="0"/>
          </a:p>
          <a:p>
            <a:pPr algn="ctr"/>
            <a:r>
              <a:rPr lang="ru-RU" dirty="0" smtClean="0"/>
              <a:t>Факультет Транспортные и энергетические системы,</a:t>
            </a:r>
          </a:p>
          <a:p>
            <a:pPr algn="ctr"/>
            <a:r>
              <a:rPr lang="ru-RU" dirty="0" smtClean="0"/>
              <a:t> </a:t>
            </a:r>
            <a:r>
              <a:rPr lang="ru-RU" b="1" dirty="0" smtClean="0">
                <a:solidFill>
                  <a:srgbClr val="FF0000"/>
                </a:solidFill>
              </a:rPr>
              <a:t>кафедра “Электротехника и теплоэнергетика”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235168" y="4670442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dirty="0" smtClean="0"/>
              <a:t>Телефон: </a:t>
            </a:r>
            <a:r>
              <a:rPr lang="ru-RU" dirty="0"/>
              <a:t>(812) 457-85-37</a:t>
            </a:r>
            <a:r>
              <a:rPr lang="en-US" dirty="0"/>
              <a:t>; (812) 457-81-42</a:t>
            </a:r>
          </a:p>
          <a:p>
            <a:pPr algn="ctr"/>
            <a:r>
              <a:rPr lang="en-US" dirty="0"/>
              <a:t>E-mail: </a:t>
            </a:r>
            <a:r>
              <a:rPr lang="en-US" dirty="0">
                <a:hlinkClick r:id="rId3"/>
              </a:rPr>
              <a:t>toe@pgups.ru</a:t>
            </a:r>
            <a:r>
              <a:rPr lang="en-US" dirty="0"/>
              <a:t> </a:t>
            </a:r>
            <a:endParaRPr lang="ru-RU" dirty="0"/>
          </a:p>
          <a:p>
            <a:pPr algn="ctr"/>
            <a:endParaRPr lang="ru-RU" dirty="0"/>
          </a:p>
          <a:p>
            <a:pPr algn="ctr"/>
            <a:r>
              <a:rPr lang="en-US" dirty="0"/>
              <a:t>https://www.pgups.ru/en/struct/kafedra-elektrotekhnika-i-teploenergetika/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 idx="4294967295"/>
          </p:nvPr>
        </p:nvSpPr>
        <p:spPr>
          <a:xfrm>
            <a:off x="811160" y="1628800"/>
            <a:ext cx="7266086" cy="3737017"/>
          </a:xfrm>
        </p:spPr>
        <p:txBody>
          <a:bodyPr>
            <a:noAutofit/>
          </a:bodyPr>
          <a:lstStyle/>
          <a:p>
            <a:pPr algn="just"/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Учебный процесс реализуется </a:t>
            </a:r>
            <a:r>
              <a:rPr lang="ru-RU" sz="3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50</a:t>
            </a:r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 сотрудниками кафедры, из них </a:t>
            </a:r>
            <a:r>
              <a:rPr lang="ru-RU" sz="3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6</a:t>
            </a:r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 профессорами (докторами технических наук),  </a:t>
            </a:r>
            <a:r>
              <a:rPr lang="ru-RU" sz="3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17</a:t>
            </a:r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 доцентами (кандидатами технических наук),  7 </a:t>
            </a:r>
            <a:r>
              <a:rPr lang="ru-RU" sz="3200" b="1" dirty="0" err="1" smtClean="0">
                <a:latin typeface="Times New Roman" pitchFamily="18" charset="0"/>
                <a:cs typeface="Times New Roman" pitchFamily="18" charset="0"/>
              </a:rPr>
              <a:t>ст.преподавателями</a:t>
            </a:r>
            <a:r>
              <a:rPr lang="ru-RU" sz="3200" b="1" dirty="0" smtClean="0">
                <a:latin typeface="Times New Roman" pitchFamily="18" charset="0"/>
                <a:cs typeface="Times New Roman" pitchFamily="18" charset="0"/>
              </a:rPr>
              <a:t> и 3 ассистентами.</a:t>
            </a:r>
            <a:endParaRPr lang="ru-RU" sz="3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3926" y="179343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665108" y="325395"/>
            <a:ext cx="75581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</a:t>
            </a:r>
            <a:br>
              <a:rPr lang="ru-RU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«Электротехника и теплоэнергетика»</a:t>
            </a:r>
            <a:endParaRPr lang="ru-RU" sz="2400" dirty="0">
              <a:solidFill>
                <a:schemeClr val="bg1"/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72331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67756" y="2489888"/>
            <a:ext cx="8032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	На нашей кафедре производится набор и подготовка студентов по следующим направлениям: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850320" y="3621792"/>
            <a:ext cx="75581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13.03.01 «Теплоэнергетика и теплотехника»,</a:t>
            </a:r>
          </a:p>
          <a:p>
            <a:r>
              <a:rPr lang="ru-RU" dirty="0" smtClean="0"/>
              <a:t>профиль «Промышленная теплоэнергетика»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740781" y="3293175"/>
            <a:ext cx="1593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БАКАЛАВРИАТ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59859" y="4903803"/>
            <a:ext cx="75581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13.04.02 «Электроэнергетика и электротехника»</a:t>
            </a:r>
          </a:p>
          <a:p>
            <a:r>
              <a:rPr lang="ru-RU" dirty="0" smtClean="0"/>
              <a:t>Магистерская программа «Современные технологии, менеджмент, аудит и аналитика в промышленной энергетике»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740781" y="4538673"/>
            <a:ext cx="1697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МАГИСТРАТУРА</a:t>
            </a: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873" y="192225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Прямоугольник 13"/>
          <p:cNvSpPr/>
          <p:nvPr/>
        </p:nvSpPr>
        <p:spPr>
          <a:xfrm>
            <a:off x="738135" y="252369"/>
            <a:ext cx="755819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</a:t>
            </a:r>
            <a:b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«Электротехника и теплоэнергетика»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833525" y="1499808"/>
            <a:ext cx="57320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dirty="0" smtClean="0">
                <a:latin typeface="Times New Roman" pitchFamily="18" charset="0"/>
                <a:cs typeface="Times New Roman" pitchFamily="18" charset="0"/>
              </a:rPr>
              <a:t>НАПРАВЛЕНИЯ  ПОДГОТОВКИ</a:t>
            </a:r>
            <a:endParaRPr lang="ru-RU" sz="28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873" y="192225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Прямоугольник 8"/>
          <p:cNvSpPr/>
          <p:nvPr/>
        </p:nvSpPr>
        <p:spPr>
          <a:xfrm>
            <a:off x="738135" y="252369"/>
            <a:ext cx="755819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</a:t>
            </a:r>
            <a:b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«Электротехника и теплоэнергетика»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446032" y="2187558"/>
            <a:ext cx="8471016" cy="33857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ru-RU" dirty="0" smtClean="0"/>
              <a:t>	Мы готовим высококвалифицированных специалистов в области промышленной теплоэнергетики. Студенты изучают следующие основополагающие для будущей профессии дисциплины:</a:t>
            </a:r>
          </a:p>
          <a:p>
            <a:pPr marL="361950" indent="-180975" algn="just">
              <a:lnSpc>
                <a:spcPct val="120000"/>
              </a:lnSpc>
              <a:buFontTx/>
              <a:buChar char="-"/>
            </a:pPr>
            <a:r>
              <a:rPr lang="ru-RU" dirty="0" smtClean="0"/>
              <a:t> Источники и системы теплоснабжения;</a:t>
            </a:r>
          </a:p>
          <a:p>
            <a:pPr marL="361950" indent="-180975" algn="just">
              <a:lnSpc>
                <a:spcPct val="120000"/>
              </a:lnSpc>
              <a:buFontTx/>
              <a:buChar char="-"/>
            </a:pPr>
            <a:r>
              <a:rPr lang="ru-RU" dirty="0" smtClean="0"/>
              <a:t> Котельные установки и парогенераторы;</a:t>
            </a:r>
          </a:p>
          <a:p>
            <a:pPr marL="361950" indent="-180975" algn="just">
              <a:lnSpc>
                <a:spcPct val="120000"/>
              </a:lnSpc>
              <a:buFontTx/>
              <a:buChar char="-"/>
            </a:pPr>
            <a:r>
              <a:rPr lang="ru-RU" dirty="0"/>
              <a:t> </a:t>
            </a:r>
            <a:r>
              <a:rPr lang="ru-RU" dirty="0" smtClean="0"/>
              <a:t>Отопление, вентиляция и кондиционирование воздуха;</a:t>
            </a:r>
          </a:p>
          <a:p>
            <a:pPr marL="361950" indent="-180975" algn="just">
              <a:lnSpc>
                <a:spcPct val="120000"/>
              </a:lnSpc>
              <a:buFontTx/>
              <a:buChar char="-"/>
            </a:pPr>
            <a:r>
              <a:rPr lang="ru-RU" dirty="0"/>
              <a:t> </a:t>
            </a:r>
            <a:r>
              <a:rPr lang="ru-RU" dirty="0" smtClean="0"/>
              <a:t>Альтернативные источники энергии; </a:t>
            </a:r>
          </a:p>
          <a:p>
            <a:pPr marL="361950" indent="-180975" algn="just">
              <a:lnSpc>
                <a:spcPct val="120000"/>
              </a:lnSpc>
              <a:buFontTx/>
              <a:buChar char="-"/>
            </a:pPr>
            <a:r>
              <a:rPr lang="ru-RU" dirty="0" smtClean="0"/>
              <a:t> Нагнетатели и тепловые двигатели;</a:t>
            </a:r>
          </a:p>
          <a:p>
            <a:pPr marL="361950" indent="-180975" algn="just">
              <a:lnSpc>
                <a:spcPct val="120000"/>
              </a:lnSpc>
              <a:buFontTx/>
              <a:buChar char="-"/>
            </a:pPr>
            <a:r>
              <a:rPr lang="ru-RU" dirty="0"/>
              <a:t> </a:t>
            </a:r>
            <a:r>
              <a:rPr lang="ru-RU" dirty="0" smtClean="0"/>
              <a:t>Топливо и смазочные материалы;</a:t>
            </a:r>
          </a:p>
          <a:p>
            <a:pPr marL="361950" indent="-180975" algn="just">
              <a:lnSpc>
                <a:spcPct val="120000"/>
              </a:lnSpc>
              <a:buFontTx/>
              <a:buChar char="-"/>
            </a:pPr>
            <a:r>
              <a:rPr lang="ru-RU" dirty="0" smtClean="0"/>
              <a:t> Охрана атмосферы от вредных выбросов энергоустановок.</a:t>
            </a:r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3088902" y="1529619"/>
            <a:ext cx="3249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>
                <a:solidFill>
                  <a:srgbClr val="FF0000"/>
                </a:solidFill>
              </a:rPr>
              <a:t>БАКАЛАВРИАТ</a:t>
            </a:r>
            <a:endParaRPr lang="ru-RU" sz="36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873" y="192225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Прямоугольник 9"/>
          <p:cNvSpPr/>
          <p:nvPr/>
        </p:nvSpPr>
        <p:spPr>
          <a:xfrm>
            <a:off x="738135" y="252369"/>
            <a:ext cx="755819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</a:t>
            </a:r>
            <a:b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«Электротехника и теплоэнергетика»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38454" y="1530324"/>
            <a:ext cx="3249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 smtClean="0">
                <a:solidFill>
                  <a:srgbClr val="FF0000"/>
                </a:solidFill>
              </a:rPr>
              <a:t>МАГИСТРАТУРА</a:t>
            </a:r>
            <a:endParaRPr lang="ru-RU" sz="3200" b="1" dirty="0">
              <a:solidFill>
                <a:srgbClr val="FF0000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190439" y="1997839"/>
            <a:ext cx="879963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smtClean="0"/>
              <a:t>	Магистерская программа «Современные технологии, менеджмент, аудит и аналитика в промышленной энергетике» позволяет расширить границы своих знаний и подготовить основательную базу для поступления в аспирантуру.</a:t>
            </a:r>
          </a:p>
          <a:p>
            <a:pPr algn="just"/>
            <a:r>
              <a:rPr lang="ru-RU" dirty="0" smtClean="0"/>
              <a:t>	Студенты изучают следующие основополагающие для будущей профессии дисциплины:</a:t>
            </a:r>
          </a:p>
          <a:p>
            <a:pPr marL="541338" indent="-269875" algn="just">
              <a:buFontTx/>
              <a:buChar char="-"/>
            </a:pPr>
            <a:r>
              <a:rPr lang="ru-RU" dirty="0" smtClean="0"/>
              <a:t>Использование альтернативных источников энергии.</a:t>
            </a:r>
          </a:p>
          <a:p>
            <a:pPr marL="541338" indent="-269875" algn="just">
              <a:buFontTx/>
              <a:buChar char="-"/>
            </a:pPr>
            <a:r>
              <a:rPr lang="ru-RU" dirty="0" smtClean="0"/>
              <a:t>Компьютерные сетевые и информационные технологии.</a:t>
            </a:r>
          </a:p>
          <a:p>
            <a:pPr marL="541338" indent="-269875" algn="just">
              <a:buFontTx/>
              <a:buChar char="-"/>
            </a:pPr>
            <a:r>
              <a:rPr lang="ru-RU" dirty="0" smtClean="0"/>
              <a:t>Основы подготовки диссертации.</a:t>
            </a:r>
          </a:p>
          <a:p>
            <a:pPr marL="541338" indent="-269875" algn="just">
              <a:buFontTx/>
              <a:buChar char="-"/>
            </a:pPr>
            <a:r>
              <a:rPr lang="ru-RU" dirty="0" smtClean="0"/>
              <a:t>Менеджмент в промышленной теплоэнергетике.</a:t>
            </a:r>
          </a:p>
          <a:p>
            <a:pPr marL="541338" indent="-269875" algn="just">
              <a:buFontTx/>
              <a:buChar char="-"/>
            </a:pPr>
            <a:r>
              <a:rPr lang="ru-RU" dirty="0" smtClean="0"/>
              <a:t>Проблемы энерго и ресурсосбережения.</a:t>
            </a:r>
          </a:p>
          <a:p>
            <a:pPr marL="541338" indent="-269875" algn="just">
              <a:buFontTx/>
              <a:buChar char="-"/>
            </a:pPr>
            <a:r>
              <a:rPr lang="ru-RU" dirty="0" smtClean="0"/>
              <a:t>Современные технологии подготовки и сжигания топлива.</a:t>
            </a:r>
          </a:p>
          <a:p>
            <a:pPr marL="541338" indent="-269875" algn="just">
              <a:buFontTx/>
              <a:buChar char="-"/>
            </a:pPr>
            <a:r>
              <a:rPr lang="ru-RU" dirty="0" smtClean="0"/>
              <a:t>Технологии сжижения природного газа.</a:t>
            </a:r>
          </a:p>
          <a:p>
            <a:pPr marL="541338" indent="-269875" algn="just">
              <a:buFontTx/>
              <a:buChar char="-"/>
            </a:pPr>
            <a:r>
              <a:rPr lang="ru-RU" dirty="0" err="1" smtClean="0"/>
              <a:t>Энергоаудит</a:t>
            </a:r>
            <a:r>
              <a:rPr lang="ru-RU" dirty="0" smtClean="0"/>
              <a:t> промышленных предприятий.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873" y="192225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Прямоугольник 7"/>
          <p:cNvSpPr/>
          <p:nvPr/>
        </p:nvSpPr>
        <p:spPr>
          <a:xfrm>
            <a:off x="738135" y="252369"/>
            <a:ext cx="755819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</a:t>
            </a:r>
            <a:b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«Электротехника и теплоэнергетика»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38454" y="1530324"/>
            <a:ext cx="3249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 smtClean="0">
                <a:solidFill>
                  <a:srgbClr val="FF0000"/>
                </a:solidFill>
              </a:rPr>
              <a:t>АСПИРАНТУРА</a:t>
            </a:r>
            <a:endParaRPr lang="ru-RU" sz="3200" b="1" dirty="0">
              <a:solidFill>
                <a:srgbClr val="FF0000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592083" y="1997839"/>
            <a:ext cx="814239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 smtClean="0"/>
              <a:t>	На нашей кафедре постоянно проводится работа по повышению квалификации сотрудников, а так же обучающихся</a:t>
            </a:r>
            <a:r>
              <a:rPr lang="en-US" dirty="0"/>
              <a:t>,</a:t>
            </a:r>
            <a:r>
              <a:rPr lang="ru-RU" dirty="0" smtClean="0"/>
              <a:t> желающих получить ученую степень кандидата технических наук.</a:t>
            </a:r>
          </a:p>
          <a:p>
            <a:pPr algn="just"/>
            <a:r>
              <a:rPr lang="ru-RU" dirty="0" smtClean="0"/>
              <a:t>	В связи с повышенной </a:t>
            </a:r>
            <a:r>
              <a:rPr lang="ru-RU" dirty="0" err="1" smtClean="0"/>
              <a:t>наукоемкостью</a:t>
            </a:r>
            <a:r>
              <a:rPr lang="ru-RU" dirty="0" smtClean="0"/>
              <a:t> нашего направления срок обучения а аспирантуре составляет 4 года.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873" y="192225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738135" y="252369"/>
            <a:ext cx="755819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</a:t>
            </a:r>
            <a:b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«Электротехника и теплоэнергетика»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90440" y="3468596"/>
            <a:ext cx="879963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200" dirty="0" smtClean="0"/>
              <a:t>Кафедра имеет </a:t>
            </a:r>
            <a:r>
              <a:rPr lang="ru-RU" sz="1200" dirty="0" smtClean="0">
                <a:solidFill>
                  <a:srgbClr val="0070C0"/>
                </a:solidFill>
              </a:rPr>
              <a:t>собственный компьютерный класс</a:t>
            </a:r>
            <a:r>
              <a:rPr lang="ru-RU" sz="1200" dirty="0" smtClean="0"/>
              <a:t>, лекционные аудитории, оборудованные современными техническими средствами обучения, </a:t>
            </a:r>
            <a:r>
              <a:rPr lang="ru-RU" b="1" dirty="0" smtClean="0">
                <a:solidFill>
                  <a:srgbClr val="FF0000"/>
                </a:solidFill>
              </a:rPr>
              <a:t>17</a:t>
            </a:r>
            <a:r>
              <a:rPr lang="ru-RU" sz="1200" dirty="0" smtClean="0"/>
              <a:t> учебных лабораторий с современным оборудованием и одну научно-исследовательскую лабораторию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2143885" y="2978810"/>
            <a:ext cx="4746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>
                <a:solidFill>
                  <a:srgbClr val="FF0000"/>
                </a:solidFill>
              </a:rPr>
              <a:t>МАТЕРИАЛЬНО – ТЕХНИЧЕСКАЯ БАЗА</a:t>
            </a:r>
            <a:endParaRPr lang="ru-RU" b="1" dirty="0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3928" y="1274732"/>
            <a:ext cx="2190778" cy="16430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Рисунок 8" descr="20190214_175523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73121" y="1265526"/>
            <a:ext cx="2190780" cy="1643085"/>
          </a:xfrm>
          <a:prstGeom prst="rect">
            <a:avLst/>
          </a:prstGeom>
        </p:spPr>
      </p:pic>
      <p:pic>
        <p:nvPicPr>
          <p:cNvPr id="10" name="Рисунок 9" descr="20190214_175509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744577" y="1274733"/>
            <a:ext cx="2239464" cy="1679598"/>
          </a:xfrm>
          <a:prstGeom prst="rect">
            <a:avLst/>
          </a:prstGeom>
        </p:spPr>
      </p:pic>
      <p:pic>
        <p:nvPicPr>
          <p:cNvPr id="11" name="Рисунок 10" descr="20190214_175451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 rot="5400000">
            <a:off x="6890575" y="4416641"/>
            <a:ext cx="2190780" cy="1643085"/>
          </a:xfrm>
          <a:prstGeom prst="rect">
            <a:avLst/>
          </a:prstGeom>
        </p:spPr>
      </p:pic>
      <p:pic>
        <p:nvPicPr>
          <p:cNvPr id="13" name="Рисунок 12" descr="20190214_175623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90439" y="4437077"/>
            <a:ext cx="2446371" cy="183477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19674" y="4380325"/>
            <a:ext cx="3424903" cy="185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057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873" y="192225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Прямоугольник 5"/>
          <p:cNvSpPr/>
          <p:nvPr/>
        </p:nvSpPr>
        <p:spPr>
          <a:xfrm>
            <a:off x="738135" y="252369"/>
            <a:ext cx="755819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</a:t>
            </a:r>
            <a:b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«Электротехника и теплоэнергетика»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0728" y="1966719"/>
            <a:ext cx="85801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 smtClean="0"/>
              <a:t>	Выпускники  кафедры востребованы ведущими проектными и научными </a:t>
            </a:r>
          </a:p>
          <a:p>
            <a:pPr algn="just"/>
            <a:r>
              <a:rPr lang="ru-RU" dirty="0" smtClean="0"/>
              <a:t>организациями  энергетического профиля в качестве главных энергетиков и начальников  теплосиловых цехов на заводах и фабриках</a:t>
            </a:r>
            <a:r>
              <a:rPr lang="en-US" dirty="0"/>
              <a:t>,</a:t>
            </a:r>
            <a:r>
              <a:rPr lang="ru-RU" dirty="0" smtClean="0"/>
              <a:t> на тепловых электрических станциях, в современных газовых котельных и на участках тепловых сетей в структурах ОАО «РЖД», ОАО «Газпром», ГУП ТЭК СПб, </a:t>
            </a:r>
            <a:r>
              <a:rPr lang="en-US" dirty="0" err="1" smtClean="0"/>
              <a:t>Danfoss</a:t>
            </a:r>
            <a:r>
              <a:rPr lang="en-US" dirty="0" smtClean="0"/>
              <a:t>  </a:t>
            </a:r>
            <a:r>
              <a:rPr lang="ru-RU" dirty="0" smtClean="0"/>
              <a:t> и других компаниях.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3038454" y="1530324"/>
            <a:ext cx="3249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rgbClr val="FF0000"/>
                </a:solidFill>
              </a:rPr>
              <a:t>ТРУДОУСТРОЙСТВО</a:t>
            </a:r>
            <a:endParaRPr lang="ru-RU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0728" y="41490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394434" y="4149080"/>
            <a:ext cx="51597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ru-RU" dirty="0" smtClean="0"/>
              <a:t>	В Университете регулярно проводятся </a:t>
            </a:r>
          </a:p>
          <a:p>
            <a:pPr algn="just"/>
            <a:r>
              <a:rPr lang="ru-RU" dirty="0" smtClean="0"/>
              <a:t>встречи будущих выпускников с представителями </a:t>
            </a:r>
          </a:p>
          <a:p>
            <a:pPr algn="just"/>
            <a:r>
              <a:rPr lang="ru-RU" dirty="0" smtClean="0"/>
              <a:t>Работодателей. Так же на регулярной основе </a:t>
            </a:r>
          </a:p>
          <a:p>
            <a:pPr algn="just"/>
            <a:r>
              <a:rPr lang="ru-RU" dirty="0" smtClean="0"/>
              <a:t>проводится «Ярмарка вакансий».</a:t>
            </a:r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474" y="4041068"/>
            <a:ext cx="3193233" cy="21566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873" y="192225"/>
            <a:ext cx="8872659" cy="985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5468" y="6423066"/>
            <a:ext cx="8872659" cy="255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738135" y="252369"/>
            <a:ext cx="755819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</a:t>
            </a:r>
            <a:br>
              <a:rPr lang="ru-RU" sz="24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«Электротехника и теплоэнергетика»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799872" y="2954331"/>
            <a:ext cx="759470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/>
              <a:t>Мы сделаем из вас высококлассных специалистов </a:t>
            </a:r>
          </a:p>
          <a:p>
            <a:pPr algn="ctr"/>
            <a:r>
              <a:rPr lang="ru-RU" dirty="0" smtClean="0"/>
              <a:t>востребованных в </a:t>
            </a:r>
          </a:p>
          <a:p>
            <a:pPr algn="ctr"/>
            <a:r>
              <a:rPr lang="ru-RU" dirty="0" smtClean="0"/>
              <a:t>ОАО «РЖД», ОАО «Газпром», ЖКХ </a:t>
            </a:r>
          </a:p>
          <a:p>
            <a:pPr algn="ctr"/>
            <a:r>
              <a:rPr lang="ru-RU" dirty="0" smtClean="0"/>
              <a:t>и многих других отраслях !</a:t>
            </a:r>
          </a:p>
          <a:p>
            <a:pPr algn="ctr"/>
            <a:endParaRPr lang="ru-RU" dirty="0" smtClean="0"/>
          </a:p>
          <a:p>
            <a:pPr algn="ctr"/>
            <a:r>
              <a:rPr lang="ru-RU" dirty="0" smtClean="0"/>
              <a:t>Вы будете участвовать в реализации государственных программ по развитию энергетики и энергосбережению!</a:t>
            </a:r>
          </a:p>
          <a:p>
            <a:pPr algn="ctr"/>
            <a:endParaRPr lang="ru-RU" dirty="0" smtClean="0"/>
          </a:p>
          <a:p>
            <a:pPr algn="ctr"/>
            <a:r>
              <a:rPr lang="ru-RU" dirty="0" smtClean="0"/>
              <a:t>Теплоэнергетики требуются везде - </a:t>
            </a:r>
          </a:p>
          <a:p>
            <a:pPr algn="ctr"/>
            <a:r>
              <a:rPr lang="ru-RU" dirty="0" smtClean="0"/>
              <a:t> от супермаркета до космодрома!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2434314" y="160335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b="1" dirty="0" smtClean="0">
                <a:solidFill>
                  <a:srgbClr val="FF0000"/>
                </a:solidFill>
              </a:rPr>
              <a:t>ТЕПЛОЭНЕРГЕТИКА:  </a:t>
            </a:r>
          </a:p>
          <a:p>
            <a:pPr algn="ctr"/>
            <a:r>
              <a:rPr lang="ru-RU" b="1" dirty="0" smtClean="0">
                <a:solidFill>
                  <a:srgbClr val="FF0000"/>
                </a:solidFill>
              </a:rPr>
              <a:t>ВЫСОКИЕ ЗАРАБОТКИ И ИНТЕРЕСНАЯ РАБОТА!</a:t>
            </a:r>
            <a:endParaRPr lang="ru-RU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236</Words>
  <Application>Microsoft Office PowerPoint</Application>
  <PresentationFormat>Экран (4:3)</PresentationFormat>
  <Paragraphs>77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Times New Roman</vt:lpstr>
      <vt:lpstr>Тема Office</vt:lpstr>
      <vt:lpstr>Кафедра «Электротехника и теплоэнергетика»</vt:lpstr>
      <vt:lpstr>Учебный процесс реализуется 50 сотрудниками кафедры, из них 6 профессорами (докторами технических наук),  17 доцентами (кандидатами технических наук),  7 ст.преподавателями и 3 ассистентами.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Office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Admin</dc:creator>
  <cp:lastModifiedBy>3</cp:lastModifiedBy>
  <cp:revision>44</cp:revision>
  <dcterms:created xsi:type="dcterms:W3CDTF">2019-02-07T08:15:52Z</dcterms:created>
  <dcterms:modified xsi:type="dcterms:W3CDTF">2019-03-25T11:50:38Z</dcterms:modified>
</cp:coreProperties>
</file>

<file path=docProps/thumbnail.jpeg>
</file>